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62" r:id="rId2"/>
  </p:sldIdLst>
  <p:sldSz cx="109728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95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705"/>
  </p:normalViewPr>
  <p:slideViewPr>
    <p:cSldViewPr snapToGrid="0" snapToObjects="1">
      <p:cViewPr varScale="1">
        <p:scale>
          <a:sx n="103" d="100"/>
          <a:sy n="103" d="100"/>
        </p:scale>
        <p:origin x="11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544B8-401F-5D40-A792-BF9A1F56FD5F}" type="datetimeFigureOut">
              <a:rPr lang="en-US" smtClean="0"/>
              <a:t>8/7/20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8E10D-7D86-ED40-8E74-A28172E89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2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out of 30 so far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CA2E4A-BD01-BA4C-B1BB-E969A50D0B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47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197187"/>
            <a:ext cx="9326880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42174"/>
            <a:ext cx="8229600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42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429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389467"/>
            <a:ext cx="2366010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389467"/>
            <a:ext cx="6960870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45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0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1823722"/>
            <a:ext cx="9464040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4895429"/>
            <a:ext cx="9464040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/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99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68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389468"/>
            <a:ext cx="946404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1793241"/>
            <a:ext cx="4642008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2672080"/>
            <a:ext cx="4642008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1793241"/>
            <a:ext cx="4664869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2672080"/>
            <a:ext cx="4664869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2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33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270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053255"/>
            <a:ext cx="5554980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76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053255"/>
            <a:ext cx="5554980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98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389468"/>
            <a:ext cx="946404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1947333"/>
            <a:ext cx="946404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6F25E-D237-914D-858E-BBE9B0CC636A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6780108"/>
            <a:ext cx="37033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99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1859968" y="501002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Web of science search:</a:t>
            </a:r>
          </a:p>
          <a:p>
            <a:pPr algn="ctr"/>
            <a:r>
              <a:rPr lang="en-US" sz="1398" dirty="0"/>
              <a:t>2711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1859967" y="1938593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Abstract review: </a:t>
            </a:r>
          </a:p>
          <a:p>
            <a:pPr algn="ctr"/>
            <a:r>
              <a:rPr lang="en-US" sz="1398" dirty="0"/>
              <a:t>366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1859967" y="3377647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Second review: </a:t>
            </a:r>
          </a:p>
          <a:p>
            <a:pPr algn="ctr"/>
            <a:r>
              <a:rPr lang="en-US" sz="1398" b="1" dirty="0"/>
              <a:t>140 papers selected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946102" y="2597938"/>
            <a:ext cx="1015033" cy="73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98" dirty="0"/>
              <a:t>No access to full text: </a:t>
            </a:r>
          </a:p>
          <a:p>
            <a:r>
              <a:rPr lang="en-US" sz="1398" dirty="0"/>
              <a:t>8 papers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453619" y="2210142"/>
            <a:ext cx="406348" cy="3877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445431" y="1042635"/>
            <a:ext cx="1318581" cy="895959"/>
          </a:xfrm>
          <a:prstGeom prst="trapezoid">
            <a:avLst>
              <a:gd name="adj" fmla="val 38837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445431" y="2481689"/>
            <a:ext cx="1318581" cy="890892"/>
          </a:xfrm>
          <a:prstGeom prst="trapezoid">
            <a:avLst>
              <a:gd name="adj" fmla="val 38837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31AAAF-810F-B644-A4DA-4CB2AAE5D890}"/>
              </a:ext>
            </a:extLst>
          </p:cNvPr>
          <p:cNvSpPr txBox="1"/>
          <p:nvPr/>
        </p:nvSpPr>
        <p:spPr>
          <a:xfrm>
            <a:off x="4801136" y="501003"/>
            <a:ext cx="2004687" cy="6715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Search cited articles:</a:t>
            </a:r>
          </a:p>
          <a:p>
            <a:pPr algn="ctr"/>
            <a:r>
              <a:rPr lang="en-US" sz="1398" dirty="0"/>
              <a:t>215 new papers </a:t>
            </a:r>
          </a:p>
          <a:p>
            <a:pPr algn="ctr"/>
            <a:r>
              <a:rPr lang="en-US" sz="1398" dirty="0"/>
              <a:t>(92 duplicates removed)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D5F1CE-E066-7941-B207-67D9A8074484}"/>
              </a:ext>
            </a:extLst>
          </p:cNvPr>
          <p:cNvSpPr txBox="1"/>
          <p:nvPr/>
        </p:nvSpPr>
        <p:spPr>
          <a:xfrm>
            <a:off x="6920701" y="499533"/>
            <a:ext cx="2040143" cy="6715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Search citing articles:</a:t>
            </a:r>
          </a:p>
          <a:p>
            <a:pPr algn="ctr"/>
            <a:r>
              <a:rPr lang="en-US" sz="1398" dirty="0"/>
              <a:t>274 new papers</a:t>
            </a:r>
          </a:p>
          <a:p>
            <a:pPr algn="ctr"/>
            <a:r>
              <a:rPr lang="en-US" sz="1398" dirty="0"/>
              <a:t>(108 duplicates removed)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6DEB620-294B-B04A-8956-EB17230D0A0F}"/>
              </a:ext>
            </a:extLst>
          </p:cNvPr>
          <p:cNvSpPr/>
          <p:nvPr/>
        </p:nvSpPr>
        <p:spPr>
          <a:xfrm>
            <a:off x="3098661" y="311553"/>
            <a:ext cx="4722095" cy="3820502"/>
          </a:xfrm>
          <a:custGeom>
            <a:avLst/>
            <a:gdLst>
              <a:gd name="connsiteX0" fmla="*/ 0 w 6081486"/>
              <a:gd name="connsiteY0" fmla="*/ 4659086 h 4920343"/>
              <a:gd name="connsiteX1" fmla="*/ 0 w 6081486"/>
              <a:gd name="connsiteY1" fmla="*/ 4920343 h 4920343"/>
              <a:gd name="connsiteX2" fmla="*/ 1944914 w 6081486"/>
              <a:gd name="connsiteY2" fmla="*/ 4920343 h 4920343"/>
              <a:gd name="connsiteX3" fmla="*/ 1944914 w 6081486"/>
              <a:gd name="connsiteY3" fmla="*/ 0 h 4920343"/>
              <a:gd name="connsiteX4" fmla="*/ 6081486 w 6081486"/>
              <a:gd name="connsiteY4" fmla="*/ 14514 h 4920343"/>
              <a:gd name="connsiteX5" fmla="*/ 6081486 w 6081486"/>
              <a:gd name="connsiteY5" fmla="*/ 275771 h 4920343"/>
              <a:gd name="connsiteX6" fmla="*/ 6081486 w 6081486"/>
              <a:gd name="connsiteY6" fmla="*/ 275771 h 4920343"/>
              <a:gd name="connsiteX7" fmla="*/ 6081486 w 6081486"/>
              <a:gd name="connsiteY7" fmla="*/ 275771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1486" h="4920343">
                <a:moveTo>
                  <a:pt x="0" y="4659086"/>
                </a:moveTo>
                <a:lnTo>
                  <a:pt x="0" y="4920343"/>
                </a:lnTo>
                <a:lnTo>
                  <a:pt x="1944914" y="4920343"/>
                </a:lnTo>
                <a:lnTo>
                  <a:pt x="1944914" y="0"/>
                </a:lnTo>
                <a:lnTo>
                  <a:pt x="6081486" y="14514"/>
                </a:lnTo>
                <a:lnTo>
                  <a:pt x="6081486" y="275771"/>
                </a:lnTo>
                <a:lnTo>
                  <a:pt x="6081486" y="275771"/>
                </a:lnTo>
                <a:lnTo>
                  <a:pt x="6081486" y="2757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3296B4-B55B-8F4B-837A-A252A8BD4A98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5803479" y="311552"/>
            <a:ext cx="0" cy="1894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58C85BF-E0CA-AF45-B9F7-CCFE4429EAE3}"/>
              </a:ext>
            </a:extLst>
          </p:cNvPr>
          <p:cNvSpPr txBox="1"/>
          <p:nvPr/>
        </p:nvSpPr>
        <p:spPr>
          <a:xfrm>
            <a:off x="4801134" y="1390431"/>
            <a:ext cx="4159709" cy="3172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Additional 472 papers (17 duplicates removed)</a:t>
            </a:r>
          </a:p>
        </p:txBody>
      </p:sp>
      <p:sp>
        <p:nvSpPr>
          <p:cNvPr id="27" name="Trapezoid 26">
            <a:extLst>
              <a:ext uri="{FF2B5EF4-FFF2-40B4-BE49-F238E27FC236}">
                <a16:creationId xmlns:a16="http://schemas.microsoft.com/office/drawing/2014/main" id="{FC368ACF-E1A7-9244-A3B8-D0562EA87F8E}"/>
              </a:ext>
            </a:extLst>
          </p:cNvPr>
          <p:cNvSpPr/>
          <p:nvPr/>
        </p:nvSpPr>
        <p:spPr>
          <a:xfrm rot="10800000">
            <a:off x="6173634" y="1728311"/>
            <a:ext cx="1318581" cy="543096"/>
          </a:xfrm>
          <a:prstGeom prst="trapezoid">
            <a:avLst>
              <a:gd name="adj" fmla="val 61908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9423B7-27F2-9C41-8C7C-8DFB1E6DA0EE}"/>
              </a:ext>
            </a:extLst>
          </p:cNvPr>
          <p:cNvSpPr txBox="1"/>
          <p:nvPr/>
        </p:nvSpPr>
        <p:spPr>
          <a:xfrm>
            <a:off x="4801134" y="3371118"/>
            <a:ext cx="4159708" cy="556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Second review: </a:t>
            </a:r>
          </a:p>
          <a:p>
            <a:pPr algn="ctr"/>
            <a:r>
              <a:rPr lang="en-US" sz="1398" b="1" dirty="0"/>
              <a:t>109 papers selected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D9EA4AD-D3C5-D64C-ABFF-D2BA3534BCF4}"/>
              </a:ext>
            </a:extLst>
          </p:cNvPr>
          <p:cNvSpPr txBox="1"/>
          <p:nvPr/>
        </p:nvSpPr>
        <p:spPr>
          <a:xfrm>
            <a:off x="4801134" y="2273208"/>
            <a:ext cx="4159708" cy="5613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398" dirty="0"/>
              <a:t>Abstract review: </a:t>
            </a:r>
          </a:p>
          <a:p>
            <a:pPr algn="ctr"/>
            <a:r>
              <a:rPr lang="en-US" sz="1398" dirty="0"/>
              <a:t>167 papers selected</a:t>
            </a:r>
          </a:p>
        </p:txBody>
      </p:sp>
      <p:sp>
        <p:nvSpPr>
          <p:cNvPr id="31" name="Trapezoid 30">
            <a:extLst>
              <a:ext uri="{FF2B5EF4-FFF2-40B4-BE49-F238E27FC236}">
                <a16:creationId xmlns:a16="http://schemas.microsoft.com/office/drawing/2014/main" id="{ACFA62B9-B172-4344-88BD-36D0D3997035}"/>
              </a:ext>
            </a:extLst>
          </p:cNvPr>
          <p:cNvSpPr/>
          <p:nvPr/>
        </p:nvSpPr>
        <p:spPr>
          <a:xfrm rot="10800000">
            <a:off x="6173634" y="2826220"/>
            <a:ext cx="1318581" cy="551429"/>
          </a:xfrm>
          <a:prstGeom prst="trapezoid">
            <a:avLst>
              <a:gd name="adj" fmla="val 62015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32" name="Trapezoid 31">
            <a:extLst>
              <a:ext uri="{FF2B5EF4-FFF2-40B4-BE49-F238E27FC236}">
                <a16:creationId xmlns:a16="http://schemas.microsoft.com/office/drawing/2014/main" id="{47EC1D4B-6746-DB40-A0C6-452E58ED841D}"/>
              </a:ext>
            </a:extLst>
          </p:cNvPr>
          <p:cNvSpPr/>
          <p:nvPr/>
        </p:nvSpPr>
        <p:spPr>
          <a:xfrm rot="10800000">
            <a:off x="5099429" y="1187571"/>
            <a:ext cx="1318581" cy="219305"/>
          </a:xfrm>
          <a:prstGeom prst="trapezoid">
            <a:avLst>
              <a:gd name="adj" fmla="val 0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33" name="Trapezoid 32">
            <a:extLst>
              <a:ext uri="{FF2B5EF4-FFF2-40B4-BE49-F238E27FC236}">
                <a16:creationId xmlns:a16="http://schemas.microsoft.com/office/drawing/2014/main" id="{9898E6FB-DD33-134C-8AD6-EC1E11A5FD77}"/>
              </a:ext>
            </a:extLst>
          </p:cNvPr>
          <p:cNvSpPr/>
          <p:nvPr/>
        </p:nvSpPr>
        <p:spPr>
          <a:xfrm rot="10800000">
            <a:off x="7250629" y="1171124"/>
            <a:ext cx="1318581" cy="219305"/>
          </a:xfrm>
          <a:prstGeom prst="trapezoid">
            <a:avLst>
              <a:gd name="adj" fmla="val 0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66F119-9AC4-6E44-A51D-8170F049A54B}"/>
              </a:ext>
            </a:extLst>
          </p:cNvPr>
          <p:cNvSpPr txBox="1"/>
          <p:nvPr/>
        </p:nvSpPr>
        <p:spPr>
          <a:xfrm>
            <a:off x="4513964" y="4339695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882" dirty="0"/>
              <a:t>249 final papers</a:t>
            </a: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B3DFAFDB-EC59-274A-AB98-6C5D98253EC1}"/>
              </a:ext>
            </a:extLst>
          </p:cNvPr>
          <p:cNvSpPr/>
          <p:nvPr/>
        </p:nvSpPr>
        <p:spPr>
          <a:xfrm>
            <a:off x="2897089" y="3929027"/>
            <a:ext cx="1616875" cy="698734"/>
          </a:xfrm>
          <a:custGeom>
            <a:avLst/>
            <a:gdLst>
              <a:gd name="connsiteX0" fmla="*/ 0 w 3831771"/>
              <a:gd name="connsiteY0" fmla="*/ 0 h 899885"/>
              <a:gd name="connsiteX1" fmla="*/ 0 w 3831771"/>
              <a:gd name="connsiteY1" fmla="*/ 899885 h 899885"/>
              <a:gd name="connsiteX2" fmla="*/ 3831771 w 3831771"/>
              <a:gd name="connsiteY2" fmla="*/ 885371 h 899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31771" h="899885">
                <a:moveTo>
                  <a:pt x="0" y="0"/>
                </a:moveTo>
                <a:lnTo>
                  <a:pt x="0" y="899885"/>
                </a:lnTo>
                <a:lnTo>
                  <a:pt x="3831771" y="8853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51806D-3B79-3A42-B397-EC420522D89D}"/>
              </a:ext>
            </a:extLst>
          </p:cNvPr>
          <p:cNvSpPr txBox="1"/>
          <p:nvPr/>
        </p:nvSpPr>
        <p:spPr>
          <a:xfrm>
            <a:off x="4564234" y="5424004"/>
            <a:ext cx="2478490" cy="650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882" dirty="0"/>
              <a:t>Matrix analysis:</a:t>
            </a:r>
          </a:p>
          <a:p>
            <a:pPr algn="ctr"/>
            <a:r>
              <a:rPr lang="en-US" sz="1882" dirty="0"/>
              <a:t>191 papers retained</a:t>
            </a:r>
          </a:p>
        </p:txBody>
      </p:sp>
      <p:sp>
        <p:nvSpPr>
          <p:cNvPr id="41" name="Trapezoid 40">
            <a:extLst>
              <a:ext uri="{FF2B5EF4-FFF2-40B4-BE49-F238E27FC236}">
                <a16:creationId xmlns:a16="http://schemas.microsoft.com/office/drawing/2014/main" id="{A6D1C88F-5BC7-F84A-8176-3E3B171471E9}"/>
              </a:ext>
            </a:extLst>
          </p:cNvPr>
          <p:cNvSpPr/>
          <p:nvPr/>
        </p:nvSpPr>
        <p:spPr>
          <a:xfrm rot="10800000">
            <a:off x="5144188" y="4880909"/>
            <a:ext cx="1318581" cy="551429"/>
          </a:xfrm>
          <a:prstGeom prst="trapezoid">
            <a:avLst>
              <a:gd name="adj" fmla="val 62015"/>
            </a:avLst>
          </a:prstGeom>
          <a:solidFill>
            <a:srgbClr val="5695C4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98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6C7A8A2-D79E-D94A-9757-09A47F7383AE}"/>
              </a:ext>
            </a:extLst>
          </p:cNvPr>
          <p:cNvSpPr txBox="1"/>
          <p:nvPr/>
        </p:nvSpPr>
        <p:spPr>
          <a:xfrm>
            <a:off x="9228710" y="2481689"/>
            <a:ext cx="1001666" cy="73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98" dirty="0"/>
              <a:t>No access to full text: </a:t>
            </a:r>
          </a:p>
          <a:p>
            <a:r>
              <a:rPr lang="en-US" sz="1398" dirty="0"/>
              <a:t>3 papers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51EF192-BB74-A24F-86A9-60CC7A4B6DF9}"/>
              </a:ext>
            </a:extLst>
          </p:cNvPr>
          <p:cNvCxnSpPr>
            <a:cxnSpLocks/>
            <a:stCxn id="29" idx="3"/>
            <a:endCxn id="42" idx="1"/>
          </p:cNvCxnSpPr>
          <p:nvPr/>
        </p:nvCxnSpPr>
        <p:spPr>
          <a:xfrm>
            <a:off x="8960842" y="2553880"/>
            <a:ext cx="267868" cy="2966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Picture 69" descr="A close up of a mans face&#10;&#10;Description automatically generated">
            <a:extLst>
              <a:ext uri="{FF2B5EF4-FFF2-40B4-BE49-F238E27FC236}">
                <a16:creationId xmlns:a16="http://schemas.microsoft.com/office/drawing/2014/main" id="{6C00EDE0-6C42-AE42-92A2-D032102790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744" b="16401"/>
          <a:stretch/>
        </p:blipFill>
        <p:spPr>
          <a:xfrm>
            <a:off x="742424" y="5289863"/>
            <a:ext cx="3232659" cy="2031852"/>
          </a:xfrm>
          <a:prstGeom prst="rect">
            <a:avLst/>
          </a:prstGeom>
        </p:spPr>
      </p:pic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4A5A7DE3-CA1D-F140-AB4C-9B246A2F7296}"/>
              </a:ext>
            </a:extLst>
          </p:cNvPr>
          <p:cNvCxnSpPr>
            <a:cxnSpLocks/>
            <a:stCxn id="28" idx="2"/>
            <a:endCxn id="34" idx="0"/>
          </p:cNvCxnSpPr>
          <p:nvPr/>
        </p:nvCxnSpPr>
        <p:spPr>
          <a:xfrm rot="5400000">
            <a:off x="6113871" y="3572577"/>
            <a:ext cx="411967" cy="1122269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929DF224-82D8-0C4C-9964-E8C47D441D30}"/>
              </a:ext>
            </a:extLst>
          </p:cNvPr>
          <p:cNvSpPr txBox="1"/>
          <p:nvPr/>
        </p:nvSpPr>
        <p:spPr>
          <a:xfrm>
            <a:off x="1609175" y="4934110"/>
            <a:ext cx="1672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Original WOS search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05F6F54-BF63-1245-B502-00A7B8226EDA}"/>
              </a:ext>
            </a:extLst>
          </p:cNvPr>
          <p:cNvSpPr txBox="1"/>
          <p:nvPr/>
        </p:nvSpPr>
        <p:spPr>
          <a:xfrm>
            <a:off x="8442405" y="4932746"/>
            <a:ext cx="15726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Citing/cited papers</a:t>
            </a:r>
          </a:p>
        </p:txBody>
      </p:sp>
      <p:pic>
        <p:nvPicPr>
          <p:cNvPr id="85" name="Picture 84" descr="A picture containing flower, bird&#10;&#10;Description automatically generated">
            <a:extLst>
              <a:ext uri="{FF2B5EF4-FFF2-40B4-BE49-F238E27FC236}">
                <a16:creationId xmlns:a16="http://schemas.microsoft.com/office/drawing/2014/main" id="{1736C803-188E-A746-9235-E008E9493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597" b="21739"/>
          <a:stretch/>
        </p:blipFill>
        <p:spPr>
          <a:xfrm>
            <a:off x="7478446" y="5303115"/>
            <a:ext cx="3232659" cy="183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413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663</TotalTime>
  <Words>102</Words>
  <Application>Microsoft Macintosh PowerPoint</Application>
  <PresentationFormat>Custom</PresentationFormat>
  <Paragraphs>28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Abby Lewis</dc:creator>
  <cp:lastModifiedBy>Abby Lewis</cp:lastModifiedBy>
  <cp:revision>12</cp:revision>
  <dcterms:created xsi:type="dcterms:W3CDTF">2020-08-02T14:34:05Z</dcterms:created>
  <dcterms:modified xsi:type="dcterms:W3CDTF">2020-08-07T18:28:53Z</dcterms:modified>
</cp:coreProperties>
</file>

<file path=docProps/thumbnail.jpeg>
</file>